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65" r:id="rId2"/>
    <p:sldId id="256" r:id="rId3"/>
    <p:sldId id="257" r:id="rId4"/>
    <p:sldId id="258" r:id="rId5"/>
    <p:sldId id="262" r:id="rId6"/>
    <p:sldId id="259" r:id="rId7"/>
    <p:sldId id="260" r:id="rId8"/>
    <p:sldId id="261" r:id="rId9"/>
    <p:sldId id="263" r:id="rId10"/>
    <p:sldId id="264" r:id="rId11"/>
    <p:sldId id="266" r:id="rId12"/>
  </p:sldIdLst>
  <p:sldSz cx="12192000" cy="15544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3346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93E4C-343E-4B6C-A2D2-60D96D8EE6B7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19325" y="1143000"/>
            <a:ext cx="24193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FD6206-1F9E-4C25-9A5A-36CEBE504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13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D6206-1F9E-4C25-9A5A-36CEBE5049B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793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44023"/>
            <a:ext cx="10363200" cy="5411893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8164619"/>
            <a:ext cx="9144000" cy="3753061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5414B-ADD2-43DE-9D73-0125DC6028B1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C7F-1FB9-4747-97E2-C3AE14AC2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57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5414B-ADD2-43DE-9D73-0125DC6028B1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C7F-1FB9-4747-97E2-C3AE14AC2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687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827617"/>
            <a:ext cx="2628900" cy="131734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827617"/>
            <a:ext cx="7734300" cy="131734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5414B-ADD2-43DE-9D73-0125DC6028B1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C7F-1FB9-4747-97E2-C3AE14AC2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803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5414B-ADD2-43DE-9D73-0125DC6028B1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C7F-1FB9-4747-97E2-C3AE14AC2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10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3875409"/>
            <a:ext cx="10515600" cy="6466204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0402786"/>
            <a:ext cx="10515600" cy="3400424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5414B-ADD2-43DE-9D73-0125DC6028B1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C7F-1FB9-4747-97E2-C3AE14AC2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768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4138083"/>
            <a:ext cx="5181600" cy="98630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4138083"/>
            <a:ext cx="5181600" cy="98630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5414B-ADD2-43DE-9D73-0125DC6028B1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C7F-1FB9-4747-97E2-C3AE14AC2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23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27620"/>
            <a:ext cx="10515600" cy="30046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3810636"/>
            <a:ext cx="5157787" cy="1867534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5678170"/>
            <a:ext cx="5157787" cy="8351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3810636"/>
            <a:ext cx="5183188" cy="1867534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5678170"/>
            <a:ext cx="5183188" cy="8351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5414B-ADD2-43DE-9D73-0125DC6028B1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C7F-1FB9-4747-97E2-C3AE14AC2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288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5414B-ADD2-43DE-9D73-0125DC6028B1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C7F-1FB9-4747-97E2-C3AE14AC2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141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5414B-ADD2-43DE-9D73-0125DC6028B1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C7F-1FB9-4747-97E2-C3AE14AC2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631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36320"/>
            <a:ext cx="3932237" cy="362712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238167"/>
            <a:ext cx="6172200" cy="1104688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663440"/>
            <a:ext cx="3932237" cy="8639599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5414B-ADD2-43DE-9D73-0125DC6028B1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C7F-1FB9-4747-97E2-C3AE14AC2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726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36320"/>
            <a:ext cx="3932237" cy="362712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2238167"/>
            <a:ext cx="6172200" cy="11046883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663440"/>
            <a:ext cx="3932237" cy="8639599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5414B-ADD2-43DE-9D73-0125DC6028B1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3C7F-1FB9-4747-97E2-C3AE14AC2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338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27620"/>
            <a:ext cx="10515600" cy="30046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138083"/>
            <a:ext cx="10515600" cy="9863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4407730"/>
            <a:ext cx="2743200" cy="8276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5414B-ADD2-43DE-9D73-0125DC6028B1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4407730"/>
            <a:ext cx="4114800" cy="8276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4407730"/>
            <a:ext cx="2743200" cy="8276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3C7F-1FB9-4747-97E2-C3AE14AC2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275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25AC728F-D06F-C715-D7C3-7C4109306D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72"/>
          <a:stretch/>
        </p:blipFill>
        <p:spPr>
          <a:xfrm>
            <a:off x="3835020" y="4162653"/>
            <a:ext cx="4976893" cy="514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29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A35FF9A-3C0E-CB9F-4439-10789C885FFF}"/>
              </a:ext>
            </a:extLst>
          </p:cNvPr>
          <p:cNvGrpSpPr/>
          <p:nvPr/>
        </p:nvGrpSpPr>
        <p:grpSpPr>
          <a:xfrm>
            <a:off x="2315184" y="583660"/>
            <a:ext cx="7078503" cy="8589526"/>
            <a:chOff x="1926077" y="1546698"/>
            <a:chExt cx="7078503" cy="8589526"/>
          </a:xfrm>
        </p:grpSpPr>
        <p:pic>
          <p:nvPicPr>
            <p:cNvPr id="5" name="Picture 4" descr="Chart, line chart&#10;&#10;Description automatically generated">
              <a:extLst>
                <a:ext uri="{FF2B5EF4-FFF2-40B4-BE49-F238E27FC236}">
                  <a16:creationId xmlns:a16="http://schemas.microsoft.com/office/drawing/2014/main" id="{CFBF782F-8C3C-DE88-CE73-2A6128A1E3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1" t="1490" r="1064" b="9362"/>
            <a:stretch/>
          </p:blipFill>
          <p:spPr>
            <a:xfrm>
              <a:off x="1926077" y="1546698"/>
              <a:ext cx="7078502" cy="4075890"/>
            </a:xfrm>
            <a:prstGeom prst="rect">
              <a:avLst/>
            </a:prstGeom>
          </p:spPr>
        </p:pic>
        <p:pic>
          <p:nvPicPr>
            <p:cNvPr id="7" name="Picture 6" descr="Chart, line chart&#10;&#10;Description automatically generated">
              <a:extLst>
                <a:ext uri="{FF2B5EF4-FFF2-40B4-BE49-F238E27FC236}">
                  <a16:creationId xmlns:a16="http://schemas.microsoft.com/office/drawing/2014/main" id="{604BCC4C-1D37-5006-DAE2-6761757D59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1" t="1915" r="1064"/>
            <a:stretch/>
          </p:blipFill>
          <p:spPr>
            <a:xfrm>
              <a:off x="1926077" y="5651769"/>
              <a:ext cx="7078503" cy="44844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685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071A374-1916-4774-80F3-ACFA4D251E45}"/>
              </a:ext>
            </a:extLst>
          </p:cNvPr>
          <p:cNvGrpSpPr/>
          <p:nvPr/>
        </p:nvGrpSpPr>
        <p:grpSpPr>
          <a:xfrm>
            <a:off x="674441" y="4192617"/>
            <a:ext cx="11086292" cy="5674474"/>
            <a:chOff x="586892" y="4338532"/>
            <a:chExt cx="11086292" cy="5674474"/>
          </a:xfrm>
        </p:grpSpPr>
        <p:pic>
          <p:nvPicPr>
            <p:cNvPr id="11" name="Picture 10" descr="Chart, histogram&#10;&#10;Description automatically generated">
              <a:extLst>
                <a:ext uri="{FF2B5EF4-FFF2-40B4-BE49-F238E27FC236}">
                  <a16:creationId xmlns:a16="http://schemas.microsoft.com/office/drawing/2014/main" id="{12C8FAB1-0B05-C3A2-E651-E3F1ABA25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892" y="4338532"/>
              <a:ext cx="5674474" cy="5674474"/>
            </a:xfrm>
            <a:prstGeom prst="rect">
              <a:avLst/>
            </a:prstGeom>
          </p:spPr>
        </p:pic>
        <p:pic>
          <p:nvPicPr>
            <p:cNvPr id="13" name="Picture 12" descr="Chart, bar chart&#10;&#10;Description automatically generated">
              <a:extLst>
                <a:ext uri="{FF2B5EF4-FFF2-40B4-BE49-F238E27FC236}">
                  <a16:creationId xmlns:a16="http://schemas.microsoft.com/office/drawing/2014/main" id="{C0A97883-8324-5F6D-5054-B12BFE40E3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9"/>
            <a:stretch/>
          </p:blipFill>
          <p:spPr>
            <a:xfrm>
              <a:off x="6125174" y="4338532"/>
              <a:ext cx="5548010" cy="5674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4504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473BDC0-95E8-3D83-D5DA-505244B99164}"/>
              </a:ext>
            </a:extLst>
          </p:cNvPr>
          <p:cNvGrpSpPr/>
          <p:nvPr/>
        </p:nvGrpSpPr>
        <p:grpSpPr>
          <a:xfrm>
            <a:off x="2086594" y="5356739"/>
            <a:ext cx="6691341" cy="3020148"/>
            <a:chOff x="1037850" y="1013339"/>
            <a:chExt cx="6691341" cy="3020148"/>
          </a:xfrm>
        </p:grpSpPr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BDA2C1C3-526E-A9C5-644D-1F5B0659CF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342"/>
            <a:stretch/>
          </p:blipFill>
          <p:spPr>
            <a:xfrm>
              <a:off x="4360416" y="1013339"/>
              <a:ext cx="3368775" cy="3020147"/>
            </a:xfrm>
            <a:prstGeom prst="rect">
              <a:avLst/>
            </a:prstGeom>
          </p:spPr>
        </p:pic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7573C986-1B0B-4C85-5CCC-C681ABF2DD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960"/>
            <a:stretch/>
          </p:blipFill>
          <p:spPr>
            <a:xfrm>
              <a:off x="1037850" y="1013340"/>
              <a:ext cx="3263382" cy="302014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A338880-A911-940F-7CA1-D7AB06F131E3}"/>
              </a:ext>
            </a:extLst>
          </p:cNvPr>
          <p:cNvSpPr txBox="1"/>
          <p:nvPr/>
        </p:nvSpPr>
        <p:spPr>
          <a:xfrm>
            <a:off x="4962029" y="54008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latin typeface="DengXian" panose="020B0503020204020204" pitchFamily="2" charset="-122"/>
              <a:ea typeface="DengXian" panose="020B0503020204020204" pitchFamily="2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FB4344-235C-4D21-2A3D-74B7530B8A0A}"/>
              </a:ext>
            </a:extLst>
          </p:cNvPr>
          <p:cNvSpPr txBox="1"/>
          <p:nvPr/>
        </p:nvSpPr>
        <p:spPr>
          <a:xfrm>
            <a:off x="4723678" y="5508532"/>
            <a:ext cx="18808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Water supply reliability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58FF8B-14AB-0063-A546-119A09B5501D}"/>
              </a:ext>
            </a:extLst>
          </p:cNvPr>
          <p:cNvGrpSpPr/>
          <p:nvPr/>
        </p:nvGrpSpPr>
        <p:grpSpPr>
          <a:xfrm>
            <a:off x="2086594" y="8304857"/>
            <a:ext cx="6691341" cy="2702338"/>
            <a:chOff x="2086593" y="3739939"/>
            <a:chExt cx="6691341" cy="2702338"/>
          </a:xfrm>
        </p:grpSpPr>
        <p:pic>
          <p:nvPicPr>
            <p:cNvPr id="4" name="Picture 3" descr="Chart&#10;&#10;Description automatically generated">
              <a:extLst>
                <a:ext uri="{FF2B5EF4-FFF2-40B4-BE49-F238E27FC236}">
                  <a16:creationId xmlns:a16="http://schemas.microsoft.com/office/drawing/2014/main" id="{72700377-9593-3882-A41A-653D657C5F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70" r="16480"/>
            <a:stretch/>
          </p:blipFill>
          <p:spPr>
            <a:xfrm>
              <a:off x="5409159" y="3739939"/>
              <a:ext cx="3368775" cy="2702338"/>
            </a:xfrm>
            <a:prstGeom prst="rect">
              <a:avLst/>
            </a:prstGeom>
          </p:spPr>
        </p:pic>
        <p:pic>
          <p:nvPicPr>
            <p:cNvPr id="10" name="Picture 9" descr="Chart, treemap chart&#10;&#10;Description automatically generated">
              <a:extLst>
                <a:ext uri="{FF2B5EF4-FFF2-40B4-BE49-F238E27FC236}">
                  <a16:creationId xmlns:a16="http://schemas.microsoft.com/office/drawing/2014/main" id="{C806BB3F-E24B-C8D7-23C8-BD9BB9D20D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37" r="18218"/>
            <a:stretch/>
          </p:blipFill>
          <p:spPr>
            <a:xfrm>
              <a:off x="2086593" y="3785849"/>
              <a:ext cx="3292974" cy="2656428"/>
            </a:xfrm>
            <a:prstGeom prst="rect">
              <a:avLst/>
            </a:prstGeom>
          </p:spPr>
        </p:pic>
      </p:grp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DDAC3EE1-802A-87C5-8363-E4EE9EEE413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19" r="4172"/>
          <a:stretch/>
        </p:blipFill>
        <p:spPr>
          <a:xfrm>
            <a:off x="8701369" y="5888775"/>
            <a:ext cx="761282" cy="43891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DBA85E-352E-729E-FE73-E777E6AABE87}"/>
              </a:ext>
            </a:extLst>
          </p:cNvPr>
          <p:cNvSpPr txBox="1"/>
          <p:nvPr/>
        </p:nvSpPr>
        <p:spPr>
          <a:xfrm>
            <a:off x="4744598" y="8159346"/>
            <a:ext cx="18389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Upstream flood volume</a:t>
            </a:r>
          </a:p>
        </p:txBody>
      </p:sp>
    </p:spTree>
    <p:extLst>
      <p:ext uri="{BB962C8B-B14F-4D97-AF65-F5344CB8AC3E}">
        <p14:creationId xmlns:p14="http://schemas.microsoft.com/office/powerpoint/2010/main" val="3715288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63900E2-876F-C5CC-36A7-9F9D91CD7E95}"/>
              </a:ext>
            </a:extLst>
          </p:cNvPr>
          <p:cNvGrpSpPr/>
          <p:nvPr/>
        </p:nvGrpSpPr>
        <p:grpSpPr>
          <a:xfrm>
            <a:off x="3413463" y="4957693"/>
            <a:ext cx="4408774" cy="5158905"/>
            <a:chOff x="3790491" y="341271"/>
            <a:chExt cx="4408774" cy="5158905"/>
          </a:xfrm>
        </p:grpSpPr>
        <p:pic>
          <p:nvPicPr>
            <p:cNvPr id="5" name="Picture 4" descr="Chart, line chart&#10;&#10;Description automatically generated">
              <a:extLst>
                <a:ext uri="{FF2B5EF4-FFF2-40B4-BE49-F238E27FC236}">
                  <a16:creationId xmlns:a16="http://schemas.microsoft.com/office/drawing/2014/main" id="{B86E0ED4-DD01-3020-B71D-E02BDDF77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0491" y="341271"/>
              <a:ext cx="4408774" cy="2755484"/>
            </a:xfrm>
            <a:prstGeom prst="rect">
              <a:avLst/>
            </a:prstGeom>
          </p:spPr>
        </p:pic>
        <p:pic>
          <p:nvPicPr>
            <p:cNvPr id="7" name="Picture 6" descr="Chart, line chart&#10;&#10;Description automatically generated">
              <a:extLst>
                <a:ext uri="{FF2B5EF4-FFF2-40B4-BE49-F238E27FC236}">
                  <a16:creationId xmlns:a16="http://schemas.microsoft.com/office/drawing/2014/main" id="{5FE260E8-06B8-2EC0-7B0A-89C94E893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0491" y="2744692"/>
              <a:ext cx="4408774" cy="27554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1347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BB0C50C-FED4-5C06-8F1B-02384AE47BB2}"/>
              </a:ext>
            </a:extLst>
          </p:cNvPr>
          <p:cNvGrpSpPr/>
          <p:nvPr/>
        </p:nvGrpSpPr>
        <p:grpSpPr>
          <a:xfrm>
            <a:off x="531448" y="4450309"/>
            <a:ext cx="11129104" cy="4389129"/>
            <a:chOff x="392044" y="974416"/>
            <a:chExt cx="11129104" cy="4389129"/>
          </a:xfrm>
        </p:grpSpPr>
        <p:pic>
          <p:nvPicPr>
            <p:cNvPr id="5" name="Picture 4" descr="Chart, scatter chart&#10;&#10;Description automatically generated">
              <a:extLst>
                <a:ext uri="{FF2B5EF4-FFF2-40B4-BE49-F238E27FC236}">
                  <a16:creationId xmlns:a16="http://schemas.microsoft.com/office/drawing/2014/main" id="{DB619DE3-15B8-F1C6-C216-DA886A4C6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044" y="974416"/>
              <a:ext cx="5852172" cy="4389129"/>
            </a:xfrm>
            <a:prstGeom prst="rect">
              <a:avLst/>
            </a:prstGeom>
          </p:spPr>
        </p:pic>
        <p:pic>
          <p:nvPicPr>
            <p:cNvPr id="7" name="Picture 6" descr="Chart, scatter chart&#10;&#10;Description automatically generated">
              <a:extLst>
                <a:ext uri="{FF2B5EF4-FFF2-40B4-BE49-F238E27FC236}">
                  <a16:creationId xmlns:a16="http://schemas.microsoft.com/office/drawing/2014/main" id="{00E37EB1-5E25-26A4-3B5F-AF1D4F159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8976" y="974416"/>
              <a:ext cx="5852172" cy="4389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733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FF72908-63FA-186C-F1E6-B6D50AB2ACAD}"/>
              </a:ext>
            </a:extLst>
          </p:cNvPr>
          <p:cNvGrpSpPr/>
          <p:nvPr/>
        </p:nvGrpSpPr>
        <p:grpSpPr>
          <a:xfrm>
            <a:off x="307142" y="5343372"/>
            <a:ext cx="11577716" cy="4389130"/>
            <a:chOff x="0" y="5429342"/>
            <a:chExt cx="11577716" cy="4389130"/>
          </a:xfrm>
        </p:grpSpPr>
        <p:pic>
          <p:nvPicPr>
            <p:cNvPr id="3" name="Picture 2" descr="Chart, scatter chart&#10;&#10;Description automatically generated">
              <a:extLst>
                <a:ext uri="{FF2B5EF4-FFF2-40B4-BE49-F238E27FC236}">
                  <a16:creationId xmlns:a16="http://schemas.microsoft.com/office/drawing/2014/main" id="{38941711-D544-9C9A-2817-738E9ACF4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429343"/>
              <a:ext cx="5852172" cy="4389129"/>
            </a:xfrm>
            <a:prstGeom prst="rect">
              <a:avLst/>
            </a:prstGeom>
          </p:spPr>
        </p:pic>
        <p:pic>
          <p:nvPicPr>
            <p:cNvPr id="5" name="Picture 4" descr="Chart, scatter chart&#10;&#10;Description automatically generated">
              <a:extLst>
                <a:ext uri="{FF2B5EF4-FFF2-40B4-BE49-F238E27FC236}">
                  <a16:creationId xmlns:a16="http://schemas.microsoft.com/office/drawing/2014/main" id="{41EB4C2C-E200-AF39-B481-144BC542F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5544" y="5429342"/>
              <a:ext cx="5852172" cy="4389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392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8A2EB1C-8F73-D70A-19DC-A3E0A18F8106}"/>
              </a:ext>
            </a:extLst>
          </p:cNvPr>
          <p:cNvSpPr txBox="1"/>
          <p:nvPr/>
        </p:nvSpPr>
        <p:spPr>
          <a:xfrm>
            <a:off x="2541179" y="452705"/>
            <a:ext cx="7109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Descriptive statistics for first detection years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2309271-AA6C-091B-E5BC-C81C9C9254D2}"/>
              </a:ext>
            </a:extLst>
          </p:cNvPr>
          <p:cNvGrpSpPr/>
          <p:nvPr/>
        </p:nvGrpSpPr>
        <p:grpSpPr>
          <a:xfrm>
            <a:off x="1523988" y="914370"/>
            <a:ext cx="9144019" cy="14630430"/>
            <a:chOff x="1523988" y="914370"/>
            <a:chExt cx="9144019" cy="14630430"/>
          </a:xfrm>
        </p:grpSpPr>
        <p:pic>
          <p:nvPicPr>
            <p:cNvPr id="16" name="Picture 15" descr="Application&#10;&#10;Description automatically generated with medium confidence">
              <a:extLst>
                <a:ext uri="{FF2B5EF4-FFF2-40B4-BE49-F238E27FC236}">
                  <a16:creationId xmlns:a16="http://schemas.microsoft.com/office/drawing/2014/main" id="{660ECBF1-28A9-FB31-5B02-66184F3A5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988" y="914370"/>
              <a:ext cx="9144019" cy="7315215"/>
            </a:xfrm>
            <a:prstGeom prst="rect">
              <a:avLst/>
            </a:prstGeom>
          </p:spPr>
        </p:pic>
        <p:pic>
          <p:nvPicPr>
            <p:cNvPr id="18" name="Picture 17" descr="Application, Word, waterfall chart&#10;&#10;Description automatically generated">
              <a:extLst>
                <a:ext uri="{FF2B5EF4-FFF2-40B4-BE49-F238E27FC236}">
                  <a16:creationId xmlns:a16="http://schemas.microsoft.com/office/drawing/2014/main" id="{65B9A71A-A582-9E70-8DB3-251646EF4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988" y="8229585"/>
              <a:ext cx="9144019" cy="73152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21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C44750F6-7589-F42F-11A1-8E68C146BF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71"/>
          <a:stretch/>
        </p:blipFill>
        <p:spPr>
          <a:xfrm>
            <a:off x="494786" y="2297680"/>
            <a:ext cx="4817994" cy="4389129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7F3EB947-0A8B-1FF4-E44A-81F8A13BDC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71"/>
          <a:stretch/>
        </p:blipFill>
        <p:spPr>
          <a:xfrm>
            <a:off x="5312780" y="2297679"/>
            <a:ext cx="4817994" cy="4389129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BE4ABF58-8235-78FB-ADDF-673EDF4D56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71"/>
          <a:stretch/>
        </p:blipFill>
        <p:spPr>
          <a:xfrm>
            <a:off x="494786" y="6327761"/>
            <a:ext cx="4817994" cy="4389129"/>
          </a:xfrm>
          <a:prstGeom prst="rect">
            <a:avLst/>
          </a:prstGeom>
        </p:spPr>
      </p:pic>
      <p:pic>
        <p:nvPicPr>
          <p:cNvPr id="11" name="Picture 10" descr="Chart, treemap chart&#10;&#10;Description automatically generated">
            <a:extLst>
              <a:ext uri="{FF2B5EF4-FFF2-40B4-BE49-F238E27FC236}">
                <a16:creationId xmlns:a16="http://schemas.microsoft.com/office/drawing/2014/main" id="{B8BE6294-C9D1-E1A4-5FD3-7A615D0A73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71"/>
          <a:stretch/>
        </p:blipFill>
        <p:spPr>
          <a:xfrm>
            <a:off x="5312780" y="6327761"/>
            <a:ext cx="4817994" cy="43891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6AA60F-4FE0-E913-B6FE-B820FD618693}"/>
              </a:ext>
            </a:extLst>
          </p:cNvPr>
          <p:cNvSpPr txBox="1"/>
          <p:nvPr/>
        </p:nvSpPr>
        <p:spPr>
          <a:xfrm>
            <a:off x="3945658" y="2506251"/>
            <a:ext cx="2933564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Water supply reliability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BE4842-610E-E808-8734-32F54B424142}"/>
              </a:ext>
            </a:extLst>
          </p:cNvPr>
          <p:cNvSpPr txBox="1"/>
          <p:nvPr/>
        </p:nvSpPr>
        <p:spPr>
          <a:xfrm>
            <a:off x="3871648" y="6536333"/>
            <a:ext cx="2882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Upstream flood volume</a:t>
            </a:r>
          </a:p>
        </p:txBody>
      </p:sp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A84EEBDF-76CE-4DBC-799E-B02758DC81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22"/>
          <a:stretch/>
        </p:blipFill>
        <p:spPr>
          <a:xfrm>
            <a:off x="10130774" y="4468864"/>
            <a:ext cx="1075515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83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DC5430DD-3911-1BD5-8492-353651879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52"/>
          <a:stretch/>
        </p:blipFill>
        <p:spPr>
          <a:xfrm>
            <a:off x="2153912" y="3522817"/>
            <a:ext cx="7315215" cy="4249583"/>
          </a:xfr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EC9FDE0-ADDB-C972-07E2-FE2FA55BB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912" y="7711444"/>
            <a:ext cx="7315215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5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6CDF8E59-2A2C-F33C-3C2B-FC7905089758}"/>
              </a:ext>
            </a:extLst>
          </p:cNvPr>
          <p:cNvGrpSpPr/>
          <p:nvPr/>
        </p:nvGrpSpPr>
        <p:grpSpPr>
          <a:xfrm>
            <a:off x="1167657" y="1336330"/>
            <a:ext cx="9856686" cy="7349163"/>
            <a:chOff x="295610" y="2698786"/>
            <a:chExt cx="9856686" cy="73491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B4DAFC1-836D-8BAD-22E1-76D3F17D3A16}"/>
                </a:ext>
              </a:extLst>
            </p:cNvPr>
            <p:cNvGrpSpPr/>
            <p:nvPr/>
          </p:nvGrpSpPr>
          <p:grpSpPr>
            <a:xfrm>
              <a:off x="295610" y="2698786"/>
              <a:ext cx="9253183" cy="7349163"/>
              <a:chOff x="2142698" y="4809992"/>
              <a:chExt cx="9253183" cy="7349163"/>
            </a:xfrm>
          </p:grpSpPr>
          <p:pic>
            <p:nvPicPr>
              <p:cNvPr id="7" name="Picture 6" descr="Chart&#10;&#10;Description automatically generated">
                <a:extLst>
                  <a:ext uri="{FF2B5EF4-FFF2-40B4-BE49-F238E27FC236}">
                    <a16:creationId xmlns:a16="http://schemas.microsoft.com/office/drawing/2014/main" id="{B5B7741E-F3BA-FDFA-54D6-A3C0EF1CAD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21" t="13309" r="19256" b="9266"/>
              <a:stretch/>
            </p:blipFill>
            <p:spPr>
              <a:xfrm>
                <a:off x="2142698" y="5179325"/>
                <a:ext cx="4612943" cy="3398293"/>
              </a:xfrm>
              <a:prstGeom prst="rect">
                <a:avLst/>
              </a:prstGeom>
            </p:spPr>
          </p:pic>
          <p:pic>
            <p:nvPicPr>
              <p:cNvPr id="9" name="Picture 8" descr="Chart&#10;&#10;Description automatically generated">
                <a:extLst>
                  <a:ext uri="{FF2B5EF4-FFF2-40B4-BE49-F238E27FC236}">
                    <a16:creationId xmlns:a16="http://schemas.microsoft.com/office/drawing/2014/main" id="{ADC6C42D-0EEC-1802-79C1-3E2B9BED33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36" t="13309" r="19140" b="9266"/>
              <a:stretch/>
            </p:blipFill>
            <p:spPr>
              <a:xfrm>
                <a:off x="6769289" y="5179324"/>
                <a:ext cx="4612943" cy="3398293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F7CDFC-09E1-AE15-F8D5-DCD4EE66134F}"/>
                  </a:ext>
                </a:extLst>
              </p:cNvPr>
              <p:cNvSpPr txBox="1"/>
              <p:nvPr/>
            </p:nvSpPr>
            <p:spPr>
              <a:xfrm>
                <a:off x="5422712" y="4809992"/>
                <a:ext cx="32049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Water supply reliability</a:t>
                </a:r>
              </a:p>
            </p:txBody>
          </p:sp>
          <p:pic>
            <p:nvPicPr>
              <p:cNvPr id="12" name="Picture 11" descr="Chart&#10;&#10;Description automatically generated">
                <a:extLst>
                  <a:ext uri="{FF2B5EF4-FFF2-40B4-BE49-F238E27FC236}">
                    <a16:creationId xmlns:a16="http://schemas.microsoft.com/office/drawing/2014/main" id="{458A7A6F-10E9-6E69-7B3E-45D37FB736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21" t="12708" r="18855" b="9866"/>
              <a:stretch/>
            </p:blipFill>
            <p:spPr>
              <a:xfrm>
                <a:off x="2142698" y="8750808"/>
                <a:ext cx="4626591" cy="3408347"/>
              </a:xfrm>
              <a:prstGeom prst="rect">
                <a:avLst/>
              </a:prstGeom>
            </p:spPr>
          </p:pic>
          <p:pic>
            <p:nvPicPr>
              <p:cNvPr id="14" name="Picture 13" descr="Chart&#10;&#10;Description automatically generated">
                <a:extLst>
                  <a:ext uri="{FF2B5EF4-FFF2-40B4-BE49-F238E27FC236}">
                    <a16:creationId xmlns:a16="http://schemas.microsoft.com/office/drawing/2014/main" id="{45C81A86-B09D-86AF-A5E5-6888E18DD6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80" t="12500" r="19062" b="9254"/>
              <a:stretch/>
            </p:blipFill>
            <p:spPr>
              <a:xfrm>
                <a:off x="6769289" y="8724830"/>
                <a:ext cx="4626592" cy="3434325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733F72D-1650-8FC6-CCE7-B2E6306A4168}"/>
                  </a:ext>
                </a:extLst>
              </p:cNvPr>
              <p:cNvSpPr txBox="1"/>
              <p:nvPr/>
            </p:nvSpPr>
            <p:spPr>
              <a:xfrm>
                <a:off x="5584055" y="8422168"/>
                <a:ext cx="28822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rPr>
                  <a:t>Upstream flood volume</a:t>
                </a:r>
              </a:p>
            </p:txBody>
          </p:sp>
        </p:grpSp>
        <p:pic>
          <p:nvPicPr>
            <p:cNvPr id="18" name="Picture 17" descr="Chart&#10;&#10;Description automatically generated">
              <a:extLst>
                <a:ext uri="{FF2B5EF4-FFF2-40B4-BE49-F238E27FC236}">
                  <a16:creationId xmlns:a16="http://schemas.microsoft.com/office/drawing/2014/main" id="{48CC874A-EF9F-2E63-4113-18388C6D20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646" r="6042"/>
            <a:stretch/>
          </p:blipFill>
          <p:spPr>
            <a:xfrm>
              <a:off x="9548792" y="4301063"/>
              <a:ext cx="603504" cy="4389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3905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237</TotalTime>
  <Words>25</Words>
  <Application>Microsoft Office PowerPoint</Application>
  <PresentationFormat>Custom</PresentationFormat>
  <Paragraphs>8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DengXian</vt:lpstr>
      <vt:lpstr>Arial</vt:lpstr>
      <vt:lpstr>Calibri</vt:lpstr>
      <vt:lpstr>Calibri Light</vt:lpstr>
      <vt:lpstr>DejaVu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Chen</dc:creator>
  <cp:lastModifiedBy>Matthew Chen</cp:lastModifiedBy>
  <cp:revision>11</cp:revision>
  <dcterms:created xsi:type="dcterms:W3CDTF">2022-07-14T22:50:28Z</dcterms:created>
  <dcterms:modified xsi:type="dcterms:W3CDTF">2023-02-05T22:37:22Z</dcterms:modified>
</cp:coreProperties>
</file>